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y="5143500" cx="9144000"/>
  <p:notesSz cx="6858000" cy="9144000"/>
  <p:embeddedFontLst>
    <p:embeddedFont>
      <p:font typeface="Raleway"/>
      <p:regular r:id="rId21"/>
      <p:bold r:id="rId22"/>
      <p:italic r:id="rId23"/>
      <p:boldItalic r:id="rId24"/>
    </p:embeddedFont>
    <p:embeddedFont>
      <p:font typeface="Lato"/>
      <p:regular r:id="rId25"/>
      <p:bold r:id="rId26"/>
      <p:italic r:id="rId27"/>
      <p:boldItalic r:id="rId2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font" Target="fonts/Raleway-bold.fntdata"/><Relationship Id="rId21" Type="http://schemas.openxmlformats.org/officeDocument/2006/relationships/font" Target="fonts/Raleway-regular.fntdata"/><Relationship Id="rId24" Type="http://schemas.openxmlformats.org/officeDocument/2006/relationships/font" Target="fonts/Raleway-boldItalic.fntdata"/><Relationship Id="rId23" Type="http://schemas.openxmlformats.org/officeDocument/2006/relationships/font" Target="fonts/Raleway-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Lato-bold.fntdata"/><Relationship Id="rId25" Type="http://schemas.openxmlformats.org/officeDocument/2006/relationships/font" Target="fonts/Lato-regular.fntdata"/><Relationship Id="rId28" Type="http://schemas.openxmlformats.org/officeDocument/2006/relationships/font" Target="fonts/Lato-boldItalic.fntdata"/><Relationship Id="rId27" Type="http://schemas.openxmlformats.org/officeDocument/2006/relationships/font" Target="fonts/Lato-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21c801c5aa3_1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21c801c5aa3_1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21c801c5aa3_1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21c801c5aa3_1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201d1933ef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201d1933ef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21dace00f66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21dace00f66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21dace00f66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21dace00f66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21dace00f66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21dace00f66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21b4d72c84c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21b4d72c84c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21b4d72c84c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21b4d72c84c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21b4d72c84c_0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21b4d72c84c_0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21b4d72c84c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21b4d72c84c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21c801c5aa3_1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21c801c5aa3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21dbd3797ea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21dbd3797ea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21c801c5aa3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21c801c5aa3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21b4d73033c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21b4d73033c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0"/>
              </a:spcBef>
              <a:spcAft>
                <a:spcPts val="0"/>
              </a:spcAft>
              <a:buClr>
                <a:schemeClr val="lt1"/>
              </a:buClr>
              <a:buSzPts val="1100"/>
              <a:buChar char="○"/>
              <a:defRPr>
                <a:solidFill>
                  <a:schemeClr val="lt1"/>
                </a:solidFill>
              </a:defRPr>
            </a:lvl2pPr>
            <a:lvl3pPr indent="-298450" lvl="2" marL="1371600">
              <a:spcBef>
                <a:spcPts val="0"/>
              </a:spcBef>
              <a:spcAft>
                <a:spcPts val="0"/>
              </a:spcAft>
              <a:buClr>
                <a:schemeClr val="lt1"/>
              </a:buClr>
              <a:buSzPts val="1100"/>
              <a:buChar char="■"/>
              <a:defRPr>
                <a:solidFill>
                  <a:schemeClr val="lt1"/>
                </a:solidFill>
              </a:defRPr>
            </a:lvl3pPr>
            <a:lvl4pPr indent="-298450" lvl="3" marL="1828800">
              <a:spcBef>
                <a:spcPts val="0"/>
              </a:spcBef>
              <a:spcAft>
                <a:spcPts val="0"/>
              </a:spcAft>
              <a:buClr>
                <a:schemeClr val="lt1"/>
              </a:buClr>
              <a:buSzPts val="1100"/>
              <a:buChar char="●"/>
              <a:defRPr>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a:solidFill>
                  <a:schemeClr val="lt1"/>
                </a:solidFill>
              </a:defRPr>
            </a:lvl6pPr>
            <a:lvl7pPr indent="-298450" lvl="6" marL="3200400">
              <a:spcBef>
                <a:spcPts val="0"/>
              </a:spcBef>
              <a:spcAft>
                <a:spcPts val="0"/>
              </a:spcAft>
              <a:buClr>
                <a:schemeClr val="lt1"/>
              </a:buClr>
              <a:buSzPts val="1100"/>
              <a:buChar char="●"/>
              <a:defRPr>
                <a:solidFill>
                  <a:schemeClr val="lt1"/>
                </a:solidFill>
              </a:defRPr>
            </a:lvl7pPr>
            <a:lvl8pPr indent="-298450" lvl="7" marL="3657600">
              <a:spcBef>
                <a:spcPts val="0"/>
              </a:spcBef>
              <a:spcAft>
                <a:spcPts val="0"/>
              </a:spcAft>
              <a:buClr>
                <a:schemeClr val="lt1"/>
              </a:buClr>
              <a:buSzPts val="1100"/>
              <a:buChar char="○"/>
              <a:defRPr>
                <a:solidFill>
                  <a:schemeClr val="lt1"/>
                </a:solidFill>
              </a:defRPr>
            </a:lvl8pPr>
            <a:lvl9pPr indent="-298450" lvl="8" marL="4114800">
              <a:spcBef>
                <a:spcPts val="0"/>
              </a:spcBef>
              <a:spcAft>
                <a:spcPts val="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419"/>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8.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9.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hyperlink" Target="https://public.tableau.com/app/profile/bibiana6825/viz/DropoutPredictionStory/Story2?publish=yes" TargetMode="Externa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hyperlink" Target="https://public.tableau.com/app/profile/bibiana6825/viz/DropoutPredictionStory/Story2?publish=yes" TargetMode="Externa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2.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pic>
        <p:nvPicPr>
          <p:cNvPr id="86" name="Google Shape;86;p13"/>
          <p:cNvPicPr preferRelativeResize="0"/>
          <p:nvPr/>
        </p:nvPicPr>
        <p:blipFill rotWithShape="1">
          <a:blip r:embed="rId3">
            <a:alphaModFix/>
          </a:blip>
          <a:srcRect b="0" l="440" r="-440" t="0"/>
          <a:stretch/>
        </p:blipFill>
        <p:spPr>
          <a:xfrm>
            <a:off x="70175" y="2044050"/>
            <a:ext cx="9003649" cy="2843250"/>
          </a:xfrm>
          <a:prstGeom prst="rect">
            <a:avLst/>
          </a:prstGeom>
          <a:noFill/>
          <a:ln>
            <a:noFill/>
          </a:ln>
        </p:spPr>
      </p:pic>
      <p:sp>
        <p:nvSpPr>
          <p:cNvPr id="87" name="Google Shape;87;p13"/>
          <p:cNvSpPr txBox="1"/>
          <p:nvPr>
            <p:ph type="title"/>
          </p:nvPr>
        </p:nvSpPr>
        <p:spPr>
          <a:xfrm>
            <a:off x="156900" y="427725"/>
            <a:ext cx="88302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419" sz="4100"/>
              <a:t>Students dropout and academic success prediction </a:t>
            </a:r>
            <a:endParaRPr sz="41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FE2F3"/>
        </a:solidFill>
      </p:bgPr>
    </p:bg>
    <p:spTree>
      <p:nvGrpSpPr>
        <p:cNvPr id="146" name="Shape 146"/>
        <p:cNvGrpSpPr/>
        <p:nvPr/>
      </p:nvGrpSpPr>
      <p:grpSpPr>
        <a:xfrm>
          <a:off x="0" y="0"/>
          <a:ext cx="0" cy="0"/>
          <a:chOff x="0" y="0"/>
          <a:chExt cx="0" cy="0"/>
        </a:xfrm>
      </p:grpSpPr>
      <p:sp>
        <p:nvSpPr>
          <p:cNvPr id="147" name="Google Shape;147;p22"/>
          <p:cNvSpPr txBox="1"/>
          <p:nvPr>
            <p:ph idx="1" type="body"/>
          </p:nvPr>
        </p:nvSpPr>
        <p:spPr>
          <a:xfrm>
            <a:off x="719200" y="1357000"/>
            <a:ext cx="4782900" cy="3003300"/>
          </a:xfrm>
          <a:prstGeom prst="rect">
            <a:avLst/>
          </a:prstGeom>
        </p:spPr>
        <p:txBody>
          <a:bodyPr anchorCtr="0" anchor="t" bIns="91425" lIns="91425" spcFirstLastPara="1" rIns="91425" wrap="square" tIns="91425">
            <a:noAutofit/>
          </a:bodyPr>
          <a:lstStyle/>
          <a:p>
            <a:pPr indent="0" lvl="0" marL="0" rtl="0" algn="l">
              <a:lnSpc>
                <a:spcPct val="140000"/>
              </a:lnSpc>
              <a:spcBef>
                <a:spcPts val="0"/>
              </a:spcBef>
              <a:spcAft>
                <a:spcPts val="0"/>
              </a:spcAft>
              <a:buSzPts val="852"/>
              <a:buNone/>
            </a:pPr>
            <a:r>
              <a:rPr b="1" lang="es-419" sz="1717">
                <a:solidFill>
                  <a:srgbClr val="2B2B2B"/>
                </a:solidFill>
              </a:rPr>
              <a:t>Data &amp; Tools </a:t>
            </a:r>
            <a:br>
              <a:rPr lang="es-419" sz="1517">
                <a:solidFill>
                  <a:srgbClr val="2B2B2B"/>
                </a:solidFill>
              </a:rPr>
            </a:br>
            <a:r>
              <a:rPr b="1" lang="es-419" sz="1699">
                <a:solidFill>
                  <a:srgbClr val="2B2B2B"/>
                </a:solidFill>
              </a:rPr>
              <a:t>Extract:</a:t>
            </a:r>
            <a:r>
              <a:rPr lang="es-419" sz="1517">
                <a:solidFill>
                  <a:srgbClr val="2B2B2B"/>
                </a:solidFill>
              </a:rPr>
              <a:t> data source Kaggle</a:t>
            </a:r>
            <a:endParaRPr sz="1517">
              <a:solidFill>
                <a:srgbClr val="2B2B2B"/>
              </a:solidFill>
            </a:endParaRPr>
          </a:p>
          <a:p>
            <a:pPr indent="0" lvl="0" marL="0" rtl="0" algn="l">
              <a:lnSpc>
                <a:spcPct val="140000"/>
              </a:lnSpc>
              <a:spcBef>
                <a:spcPts val="0"/>
              </a:spcBef>
              <a:spcAft>
                <a:spcPts val="0"/>
              </a:spcAft>
              <a:buSzPts val="852"/>
              <a:buNone/>
            </a:pPr>
            <a:r>
              <a:rPr lang="es-419" sz="1517">
                <a:solidFill>
                  <a:srgbClr val="2B2B2B"/>
                </a:solidFill>
              </a:rPr>
              <a:t>*</a:t>
            </a:r>
            <a:r>
              <a:rPr lang="es-419" sz="1517">
                <a:solidFill>
                  <a:srgbClr val="2B2B2B"/>
                </a:solidFill>
              </a:rPr>
              <a:t>Tableau &amp; Python used exploration phase*</a:t>
            </a:r>
            <a:br>
              <a:rPr lang="es-419" sz="1517">
                <a:solidFill>
                  <a:srgbClr val="2B2B2B"/>
                </a:solidFill>
              </a:rPr>
            </a:br>
            <a:r>
              <a:rPr b="1" lang="es-419" sz="1599">
                <a:solidFill>
                  <a:srgbClr val="2B2B2B"/>
                </a:solidFill>
              </a:rPr>
              <a:t>Transform:</a:t>
            </a:r>
            <a:r>
              <a:rPr lang="es-419" sz="1517">
                <a:solidFill>
                  <a:srgbClr val="2B2B2B"/>
                </a:solidFill>
              </a:rPr>
              <a:t> Python in Jupyter Notebook</a:t>
            </a:r>
            <a:endParaRPr sz="1517">
              <a:solidFill>
                <a:srgbClr val="2B2B2B"/>
              </a:solidFill>
            </a:endParaRPr>
          </a:p>
          <a:p>
            <a:pPr indent="0" lvl="0" marL="0" rtl="0" algn="l">
              <a:lnSpc>
                <a:spcPct val="140000"/>
              </a:lnSpc>
              <a:spcBef>
                <a:spcPts val="0"/>
              </a:spcBef>
              <a:spcAft>
                <a:spcPts val="0"/>
              </a:spcAft>
              <a:buSzPts val="852"/>
              <a:buNone/>
            </a:pPr>
            <a:r>
              <a:rPr lang="es-419" sz="1517">
                <a:solidFill>
                  <a:srgbClr val="2B2B2B"/>
                </a:solidFill>
              </a:rPr>
              <a:t>ex. </a:t>
            </a:r>
            <a:r>
              <a:rPr lang="es-419" sz="1517">
                <a:solidFill>
                  <a:srgbClr val="2B2B2B"/>
                </a:solidFill>
              </a:rPr>
              <a:t>Original Data Set from 35 to 11 columns</a:t>
            </a:r>
            <a:br>
              <a:rPr lang="es-419" sz="1517">
                <a:solidFill>
                  <a:srgbClr val="2B2B2B"/>
                </a:solidFill>
              </a:rPr>
            </a:br>
            <a:r>
              <a:rPr b="1" lang="es-419" sz="1608">
                <a:solidFill>
                  <a:srgbClr val="2B2B2B"/>
                </a:solidFill>
              </a:rPr>
              <a:t>Load: </a:t>
            </a:r>
            <a:br>
              <a:rPr lang="es-419" sz="1517">
                <a:solidFill>
                  <a:srgbClr val="2B2B2B"/>
                </a:solidFill>
              </a:rPr>
            </a:br>
            <a:r>
              <a:rPr lang="es-419" sz="1517">
                <a:solidFill>
                  <a:srgbClr val="2B2B2B"/>
                </a:solidFill>
              </a:rPr>
              <a:t>Storage: pgAdmin (SQL)</a:t>
            </a:r>
            <a:endParaRPr sz="1517">
              <a:solidFill>
                <a:srgbClr val="2B2B2B"/>
              </a:solidFill>
            </a:endParaRPr>
          </a:p>
          <a:p>
            <a:pPr indent="0" lvl="0" marL="0" rtl="0" algn="l">
              <a:lnSpc>
                <a:spcPct val="140000"/>
              </a:lnSpc>
              <a:spcBef>
                <a:spcPts val="0"/>
              </a:spcBef>
              <a:spcAft>
                <a:spcPts val="0"/>
              </a:spcAft>
              <a:buSzPts val="852"/>
              <a:buNone/>
            </a:pPr>
            <a:r>
              <a:rPr lang="es-419" sz="1517">
                <a:solidFill>
                  <a:srgbClr val="2B2B2B"/>
                </a:solidFill>
              </a:rPr>
              <a:t>Analysis Jupyter Notebook </a:t>
            </a:r>
            <a:r>
              <a:rPr lang="es-419" sz="1517">
                <a:solidFill>
                  <a:srgbClr val="2B2B2B"/>
                </a:solidFill>
              </a:rPr>
              <a:t>(scikit-learn)</a:t>
            </a:r>
            <a:endParaRPr sz="1517">
              <a:solidFill>
                <a:srgbClr val="2B2B2B"/>
              </a:solidFill>
            </a:endParaRPr>
          </a:p>
          <a:p>
            <a:pPr indent="0" lvl="0" marL="457200" rtl="0" algn="l">
              <a:lnSpc>
                <a:spcPct val="140000"/>
              </a:lnSpc>
              <a:spcBef>
                <a:spcPts val="0"/>
              </a:spcBef>
              <a:spcAft>
                <a:spcPts val="0"/>
              </a:spcAft>
              <a:buSzPts val="852"/>
              <a:buNone/>
            </a:pPr>
            <a:r>
              <a:t/>
            </a:r>
            <a:endParaRPr sz="1207"/>
          </a:p>
        </p:txBody>
      </p:sp>
      <p:pic>
        <p:nvPicPr>
          <p:cNvPr id="148" name="Google Shape;148;p22"/>
          <p:cNvPicPr preferRelativeResize="0"/>
          <p:nvPr/>
        </p:nvPicPr>
        <p:blipFill>
          <a:blip r:embed="rId3">
            <a:alphaModFix/>
          </a:blip>
          <a:stretch>
            <a:fillRect/>
          </a:stretch>
        </p:blipFill>
        <p:spPr>
          <a:xfrm>
            <a:off x="6534724" y="696725"/>
            <a:ext cx="1786525" cy="3995926"/>
          </a:xfrm>
          <a:prstGeom prst="rect">
            <a:avLst/>
          </a:prstGeom>
          <a:noFill/>
          <a:ln>
            <a:noFill/>
          </a:ln>
        </p:spPr>
      </p:pic>
      <p:sp>
        <p:nvSpPr>
          <p:cNvPr id="149" name="Google Shape;149;p22"/>
          <p:cNvSpPr txBox="1"/>
          <p:nvPr>
            <p:ph type="title"/>
          </p:nvPr>
        </p:nvSpPr>
        <p:spPr>
          <a:xfrm>
            <a:off x="727650" y="66290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sz="2700"/>
              <a:t>Data exploration phase </a:t>
            </a:r>
            <a:endParaRPr sz="27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FE2F3"/>
        </a:solidFill>
      </p:bgPr>
    </p:bg>
    <p:spTree>
      <p:nvGrpSpPr>
        <p:cNvPr id="153" name="Shape 153"/>
        <p:cNvGrpSpPr/>
        <p:nvPr/>
      </p:nvGrpSpPr>
      <p:grpSpPr>
        <a:xfrm>
          <a:off x="0" y="0"/>
          <a:ext cx="0" cy="0"/>
          <a:chOff x="0" y="0"/>
          <a:chExt cx="0" cy="0"/>
        </a:xfrm>
      </p:grpSpPr>
      <p:sp>
        <p:nvSpPr>
          <p:cNvPr id="154" name="Google Shape;154;p23"/>
          <p:cNvSpPr txBox="1"/>
          <p:nvPr>
            <p:ph type="title"/>
          </p:nvPr>
        </p:nvSpPr>
        <p:spPr>
          <a:xfrm>
            <a:off x="616750" y="62192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sz="2700"/>
              <a:t>Description of the analysis phase </a:t>
            </a:r>
            <a:endParaRPr sz="2700"/>
          </a:p>
        </p:txBody>
      </p:sp>
      <p:sp>
        <p:nvSpPr>
          <p:cNvPr id="155" name="Google Shape;155;p23"/>
          <p:cNvSpPr txBox="1"/>
          <p:nvPr/>
        </p:nvSpPr>
        <p:spPr>
          <a:xfrm>
            <a:off x="573800" y="1365275"/>
            <a:ext cx="7633200" cy="10482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1500"/>
              </a:spcBef>
              <a:spcAft>
                <a:spcPts val="1500"/>
              </a:spcAft>
              <a:buNone/>
            </a:pPr>
            <a:r>
              <a:rPr lang="es-419" sz="1700">
                <a:solidFill>
                  <a:schemeClr val="dk2"/>
                </a:solidFill>
                <a:latin typeface="Lato"/>
                <a:ea typeface="Lato"/>
                <a:cs typeface="Lato"/>
                <a:sym typeface="Lato"/>
              </a:rPr>
              <a:t>Objective: </a:t>
            </a:r>
            <a:r>
              <a:rPr lang="es-419" sz="1700">
                <a:solidFill>
                  <a:schemeClr val="dk2"/>
                </a:solidFill>
                <a:latin typeface="Lato"/>
                <a:ea typeface="Lato"/>
                <a:cs typeface="Lato"/>
                <a:sym typeface="Lato"/>
              </a:rPr>
              <a:t>I</a:t>
            </a:r>
            <a:r>
              <a:rPr lang="es-419" sz="1700">
                <a:solidFill>
                  <a:schemeClr val="dk2"/>
                </a:solidFill>
                <a:latin typeface="Lato"/>
                <a:ea typeface="Lato"/>
                <a:cs typeface="Lato"/>
                <a:sym typeface="Lato"/>
              </a:rPr>
              <a:t>dentify the most important variables in the dataset for predicting dropout vs graduate status and whether any interactions between variables that are important for predicting the outcome</a:t>
            </a:r>
            <a:r>
              <a:rPr lang="es-419" sz="1700">
                <a:solidFill>
                  <a:schemeClr val="dk2"/>
                </a:solidFill>
                <a:latin typeface="Lato"/>
                <a:ea typeface="Lato"/>
                <a:cs typeface="Lato"/>
                <a:sym typeface="Lato"/>
              </a:rPr>
              <a:t>.</a:t>
            </a:r>
            <a:endParaRPr sz="1700">
              <a:solidFill>
                <a:schemeClr val="dk2"/>
              </a:solidFill>
              <a:latin typeface="Lato"/>
              <a:ea typeface="Lato"/>
              <a:cs typeface="Lato"/>
              <a:sym typeface="Lato"/>
            </a:endParaRPr>
          </a:p>
        </p:txBody>
      </p:sp>
      <p:sp>
        <p:nvSpPr>
          <p:cNvPr id="156" name="Google Shape;156;p23"/>
          <p:cNvSpPr txBox="1"/>
          <p:nvPr>
            <p:ph idx="1" type="body"/>
          </p:nvPr>
        </p:nvSpPr>
        <p:spPr>
          <a:xfrm>
            <a:off x="573800" y="2397650"/>
            <a:ext cx="6873000" cy="2757300"/>
          </a:xfrm>
          <a:prstGeom prst="rect">
            <a:avLst/>
          </a:prstGeom>
        </p:spPr>
        <p:txBody>
          <a:bodyPr anchorCtr="0" anchor="t" bIns="91425" lIns="91425" spcFirstLastPara="1" rIns="91425" wrap="square" tIns="91425">
            <a:normAutofit/>
          </a:bodyPr>
          <a:lstStyle/>
          <a:p>
            <a:pPr indent="-339725" lvl="0" marL="457200" rtl="0" algn="l">
              <a:lnSpc>
                <a:spcPct val="150000"/>
              </a:lnSpc>
              <a:spcBef>
                <a:spcPts val="800"/>
              </a:spcBef>
              <a:spcAft>
                <a:spcPts val="0"/>
              </a:spcAft>
              <a:buClr>
                <a:srgbClr val="2B2B2B"/>
              </a:buClr>
              <a:buSzPts val="1750"/>
              <a:buFont typeface="Roboto"/>
              <a:buChar char="●"/>
            </a:pPr>
            <a:r>
              <a:rPr b="1" lang="es-419" sz="1750">
                <a:solidFill>
                  <a:srgbClr val="2B2B2B"/>
                </a:solidFill>
              </a:rPr>
              <a:t>Data Prep &amp; Analysis</a:t>
            </a:r>
            <a:r>
              <a:rPr lang="es-419" sz="1750">
                <a:solidFill>
                  <a:srgbClr val="2B2B2B"/>
                </a:solidFill>
              </a:rPr>
              <a:t> </a:t>
            </a:r>
            <a:r>
              <a:rPr b="1" i="1" lang="es-419" sz="1750">
                <a:solidFill>
                  <a:srgbClr val="2B2B2B"/>
                </a:solidFill>
              </a:rPr>
              <a:t>(pandas)</a:t>
            </a:r>
            <a:br>
              <a:rPr lang="es-419" sz="1750">
                <a:solidFill>
                  <a:srgbClr val="2B2B2B"/>
                </a:solidFill>
              </a:rPr>
            </a:br>
            <a:r>
              <a:rPr lang="es-419" sz="1750">
                <a:solidFill>
                  <a:srgbClr val="2B2B2B"/>
                </a:solidFill>
              </a:rPr>
              <a:t>Python, Jupyter Notebook.</a:t>
            </a:r>
            <a:endParaRPr sz="1750">
              <a:solidFill>
                <a:srgbClr val="2B2B2B"/>
              </a:solidFill>
            </a:endParaRPr>
          </a:p>
          <a:p>
            <a:pPr indent="-339725" lvl="0" marL="457200" rtl="0" algn="l">
              <a:lnSpc>
                <a:spcPct val="150000"/>
              </a:lnSpc>
              <a:spcBef>
                <a:spcPts val="0"/>
              </a:spcBef>
              <a:spcAft>
                <a:spcPts val="0"/>
              </a:spcAft>
              <a:buClr>
                <a:srgbClr val="2B2B2B"/>
              </a:buClr>
              <a:buSzPts val="1750"/>
              <a:buFont typeface="Lato"/>
              <a:buChar char="●"/>
            </a:pPr>
            <a:r>
              <a:rPr b="1" lang="es-419" sz="1750">
                <a:solidFill>
                  <a:srgbClr val="2B2B2B"/>
                </a:solidFill>
              </a:rPr>
              <a:t>Machine Learning Algorithms </a:t>
            </a:r>
            <a:r>
              <a:rPr b="1" i="1" lang="es-419" sz="1750">
                <a:solidFill>
                  <a:srgbClr val="2B2B2B"/>
                </a:solidFill>
              </a:rPr>
              <a:t>(scikit-</a:t>
            </a:r>
            <a:r>
              <a:rPr b="1" i="1" lang="es-419" sz="1750">
                <a:solidFill>
                  <a:srgbClr val="2B2B2B"/>
                </a:solidFill>
              </a:rPr>
              <a:t>learn)</a:t>
            </a:r>
            <a:endParaRPr b="1" i="1" sz="1750">
              <a:solidFill>
                <a:srgbClr val="2B2B2B"/>
              </a:solidFill>
            </a:endParaRPr>
          </a:p>
          <a:p>
            <a:pPr indent="-339725" lvl="1" marL="914400" rtl="0" algn="l">
              <a:lnSpc>
                <a:spcPct val="125000"/>
              </a:lnSpc>
              <a:spcBef>
                <a:spcPts val="0"/>
              </a:spcBef>
              <a:spcAft>
                <a:spcPts val="0"/>
              </a:spcAft>
              <a:buClr>
                <a:srgbClr val="2B2B2B"/>
              </a:buClr>
              <a:buSzPts val="1750"/>
              <a:buFont typeface="Lato"/>
              <a:buAutoNum type="alphaLcPeriod"/>
            </a:pPr>
            <a:r>
              <a:rPr lang="es-419" sz="1750">
                <a:solidFill>
                  <a:srgbClr val="2B2B2B"/>
                </a:solidFill>
              </a:rPr>
              <a:t>Random Naive Oversampling - 66.9%</a:t>
            </a:r>
            <a:endParaRPr sz="1750">
              <a:solidFill>
                <a:srgbClr val="2B2B2B"/>
              </a:solidFill>
            </a:endParaRPr>
          </a:p>
          <a:p>
            <a:pPr indent="-339725" lvl="1" marL="914400" rtl="0" algn="l">
              <a:lnSpc>
                <a:spcPct val="125000"/>
              </a:lnSpc>
              <a:spcBef>
                <a:spcPts val="0"/>
              </a:spcBef>
              <a:spcAft>
                <a:spcPts val="0"/>
              </a:spcAft>
              <a:buClr>
                <a:srgbClr val="2B2B2B"/>
              </a:buClr>
              <a:buSzPts val="1750"/>
              <a:buFont typeface="Lato"/>
              <a:buAutoNum type="alphaLcPeriod"/>
            </a:pPr>
            <a:r>
              <a:rPr lang="es-419" sz="1750">
                <a:solidFill>
                  <a:srgbClr val="2B2B2B"/>
                </a:solidFill>
              </a:rPr>
              <a:t>Balanced Random Forest Classifier- 67.70%</a:t>
            </a:r>
            <a:endParaRPr sz="1750">
              <a:solidFill>
                <a:srgbClr val="2B2B2B"/>
              </a:solidFill>
            </a:endParaRPr>
          </a:p>
          <a:p>
            <a:pPr indent="-339725" lvl="1" marL="914400" rtl="0" algn="l">
              <a:lnSpc>
                <a:spcPct val="125000"/>
              </a:lnSpc>
              <a:spcBef>
                <a:spcPts val="0"/>
              </a:spcBef>
              <a:spcAft>
                <a:spcPts val="0"/>
              </a:spcAft>
              <a:buClr>
                <a:srgbClr val="2B2B2B"/>
              </a:buClr>
              <a:buSzPts val="1750"/>
              <a:buFont typeface="Lato"/>
              <a:buAutoNum type="alphaLcPeriod"/>
            </a:pPr>
            <a:r>
              <a:rPr lang="es-419" sz="1750">
                <a:solidFill>
                  <a:srgbClr val="2B2B2B"/>
                </a:solidFill>
              </a:rPr>
              <a:t>Cluster Centroid Undersampling-90.70%</a:t>
            </a:r>
            <a:endParaRPr sz="1750">
              <a:solidFill>
                <a:srgbClr val="2B2B2B"/>
              </a:solidFill>
            </a:endParaRPr>
          </a:p>
          <a:p>
            <a:pPr indent="0" lvl="0" marL="0" rtl="0" algn="l">
              <a:spcBef>
                <a:spcPts val="1200"/>
              </a:spcBef>
              <a:spcAft>
                <a:spcPts val="120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FE2F3"/>
        </a:solidFill>
      </p:bgPr>
    </p:bg>
    <p:spTree>
      <p:nvGrpSpPr>
        <p:cNvPr id="160" name="Shape 160"/>
        <p:cNvGrpSpPr/>
        <p:nvPr/>
      </p:nvGrpSpPr>
      <p:grpSpPr>
        <a:xfrm>
          <a:off x="0" y="0"/>
          <a:ext cx="0" cy="0"/>
          <a:chOff x="0" y="0"/>
          <a:chExt cx="0" cy="0"/>
        </a:xfrm>
      </p:grpSpPr>
      <p:sp>
        <p:nvSpPr>
          <p:cNvPr id="161" name="Google Shape;161;p24"/>
          <p:cNvSpPr txBox="1"/>
          <p:nvPr>
            <p:ph type="title"/>
          </p:nvPr>
        </p:nvSpPr>
        <p:spPr>
          <a:xfrm>
            <a:off x="616750" y="62192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sz="2700"/>
              <a:t>Results of the Analysis</a:t>
            </a:r>
            <a:endParaRPr sz="2700"/>
          </a:p>
        </p:txBody>
      </p:sp>
      <p:sp>
        <p:nvSpPr>
          <p:cNvPr id="162" name="Google Shape;162;p24"/>
          <p:cNvSpPr txBox="1"/>
          <p:nvPr/>
        </p:nvSpPr>
        <p:spPr>
          <a:xfrm>
            <a:off x="573800" y="1365275"/>
            <a:ext cx="7633200" cy="26976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1500"/>
              </a:spcBef>
              <a:spcAft>
                <a:spcPts val="0"/>
              </a:spcAft>
              <a:buNone/>
            </a:pPr>
            <a:r>
              <a:rPr lang="es-419" sz="1750">
                <a:solidFill>
                  <a:srgbClr val="2B2B2B"/>
                </a:solidFill>
                <a:latin typeface="Lato"/>
                <a:ea typeface="Lato"/>
                <a:cs typeface="Lato"/>
                <a:sym typeface="Lato"/>
              </a:rPr>
              <a:t>After trying different approaches, we decided to stay with the Cluster Centroid Undersampling ML because of it preserves the distribution of the minority class, this makes the data more interpretable and easier to understand.</a:t>
            </a:r>
            <a:endParaRPr sz="1750">
              <a:solidFill>
                <a:srgbClr val="2B2B2B"/>
              </a:solidFill>
              <a:latin typeface="Lato"/>
              <a:ea typeface="Lato"/>
              <a:cs typeface="Lato"/>
              <a:sym typeface="Lato"/>
            </a:endParaRPr>
          </a:p>
          <a:p>
            <a:pPr indent="0" lvl="0" marL="0" rtl="0" algn="just">
              <a:lnSpc>
                <a:spcPct val="115000"/>
              </a:lnSpc>
              <a:spcBef>
                <a:spcPts val="1500"/>
              </a:spcBef>
              <a:spcAft>
                <a:spcPts val="0"/>
              </a:spcAft>
              <a:buNone/>
            </a:pPr>
            <a:r>
              <a:rPr lang="es-419" sz="1750">
                <a:solidFill>
                  <a:srgbClr val="2B2B2B"/>
                </a:solidFill>
                <a:latin typeface="Lato"/>
                <a:ea typeface="Lato"/>
                <a:cs typeface="Lato"/>
                <a:sym typeface="Lato"/>
              </a:rPr>
              <a:t>Using this model allowed us to reach the next results on precision, recall and f1. </a:t>
            </a:r>
            <a:endParaRPr sz="1750">
              <a:solidFill>
                <a:srgbClr val="2B2B2B"/>
              </a:solidFill>
              <a:latin typeface="Lato"/>
              <a:ea typeface="Lato"/>
              <a:cs typeface="Lato"/>
              <a:sym typeface="Lato"/>
            </a:endParaRPr>
          </a:p>
          <a:p>
            <a:pPr indent="0" lvl="0" marL="0" rtl="0" algn="l">
              <a:lnSpc>
                <a:spcPct val="115000"/>
              </a:lnSpc>
              <a:spcBef>
                <a:spcPts val="1500"/>
              </a:spcBef>
              <a:spcAft>
                <a:spcPts val="1500"/>
              </a:spcAft>
              <a:buNone/>
            </a:pPr>
            <a:r>
              <a:t/>
            </a:r>
            <a:endParaRPr sz="1750">
              <a:solidFill>
                <a:srgbClr val="2B2B2B"/>
              </a:solidFill>
              <a:latin typeface="Lato"/>
              <a:ea typeface="Lato"/>
              <a:cs typeface="Lato"/>
              <a:sym typeface="Lato"/>
            </a:endParaRPr>
          </a:p>
        </p:txBody>
      </p:sp>
      <p:pic>
        <p:nvPicPr>
          <p:cNvPr id="163" name="Google Shape;163;p24"/>
          <p:cNvPicPr preferRelativeResize="0"/>
          <p:nvPr/>
        </p:nvPicPr>
        <p:blipFill>
          <a:blip r:embed="rId3">
            <a:alphaModFix/>
          </a:blip>
          <a:stretch>
            <a:fillRect/>
          </a:stretch>
        </p:blipFill>
        <p:spPr>
          <a:xfrm>
            <a:off x="395125" y="3772575"/>
            <a:ext cx="7990554" cy="10857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FE2F3"/>
        </a:solidFill>
      </p:bgPr>
    </p:bg>
    <p:spTree>
      <p:nvGrpSpPr>
        <p:cNvPr id="167" name="Shape 167"/>
        <p:cNvGrpSpPr/>
        <p:nvPr/>
      </p:nvGrpSpPr>
      <p:grpSpPr>
        <a:xfrm>
          <a:off x="0" y="0"/>
          <a:ext cx="0" cy="0"/>
          <a:chOff x="0" y="0"/>
          <a:chExt cx="0" cy="0"/>
        </a:xfrm>
      </p:grpSpPr>
      <p:sp>
        <p:nvSpPr>
          <p:cNvPr id="168" name="Google Shape;168;p25"/>
          <p:cNvSpPr txBox="1"/>
          <p:nvPr>
            <p:ph type="title"/>
          </p:nvPr>
        </p:nvSpPr>
        <p:spPr>
          <a:xfrm>
            <a:off x="616750" y="62192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sz="2700"/>
              <a:t>Results of the Analysis</a:t>
            </a:r>
            <a:endParaRPr sz="2700"/>
          </a:p>
        </p:txBody>
      </p:sp>
      <p:sp>
        <p:nvSpPr>
          <p:cNvPr id="169" name="Google Shape;169;p25"/>
          <p:cNvSpPr txBox="1"/>
          <p:nvPr/>
        </p:nvSpPr>
        <p:spPr>
          <a:xfrm>
            <a:off x="573800" y="1365275"/>
            <a:ext cx="7633200" cy="956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500"/>
              </a:spcBef>
              <a:spcAft>
                <a:spcPts val="0"/>
              </a:spcAft>
              <a:buNone/>
            </a:pPr>
            <a:r>
              <a:rPr lang="es-419" sz="1750">
                <a:solidFill>
                  <a:srgbClr val="2B2B2B"/>
                </a:solidFill>
                <a:latin typeface="Lato"/>
                <a:ea typeface="Lato"/>
                <a:cs typeface="Lato"/>
                <a:sym typeface="Lato"/>
              </a:rPr>
              <a:t>We found 318 True Positives and 510 True Negatives on our results.  </a:t>
            </a:r>
            <a:endParaRPr sz="1750">
              <a:solidFill>
                <a:srgbClr val="2B2B2B"/>
              </a:solidFill>
              <a:latin typeface="Lato"/>
              <a:ea typeface="Lato"/>
              <a:cs typeface="Lato"/>
              <a:sym typeface="Lato"/>
            </a:endParaRPr>
          </a:p>
          <a:p>
            <a:pPr indent="0" lvl="0" marL="0" rtl="0" algn="l">
              <a:lnSpc>
                <a:spcPct val="115000"/>
              </a:lnSpc>
              <a:spcBef>
                <a:spcPts val="1500"/>
              </a:spcBef>
              <a:spcAft>
                <a:spcPts val="1500"/>
              </a:spcAft>
              <a:buNone/>
            </a:pPr>
            <a:r>
              <a:t/>
            </a:r>
            <a:endParaRPr sz="1750">
              <a:solidFill>
                <a:srgbClr val="2B2B2B"/>
              </a:solidFill>
              <a:latin typeface="Lato"/>
              <a:ea typeface="Lato"/>
              <a:cs typeface="Lato"/>
              <a:sym typeface="Lato"/>
            </a:endParaRPr>
          </a:p>
        </p:txBody>
      </p:sp>
      <p:pic>
        <p:nvPicPr>
          <p:cNvPr id="170" name="Google Shape;170;p25"/>
          <p:cNvPicPr preferRelativeResize="0"/>
          <p:nvPr/>
        </p:nvPicPr>
        <p:blipFill>
          <a:blip r:embed="rId3">
            <a:alphaModFix/>
          </a:blip>
          <a:stretch>
            <a:fillRect/>
          </a:stretch>
        </p:blipFill>
        <p:spPr>
          <a:xfrm>
            <a:off x="2767013" y="2321375"/>
            <a:ext cx="3609975" cy="6000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FE2F3"/>
        </a:solidFill>
      </p:bgPr>
    </p:bg>
    <p:spTree>
      <p:nvGrpSpPr>
        <p:cNvPr id="174" name="Shape 174"/>
        <p:cNvGrpSpPr/>
        <p:nvPr/>
      </p:nvGrpSpPr>
      <p:grpSpPr>
        <a:xfrm>
          <a:off x="0" y="0"/>
          <a:ext cx="0" cy="0"/>
          <a:chOff x="0" y="0"/>
          <a:chExt cx="0" cy="0"/>
        </a:xfrm>
      </p:grpSpPr>
      <p:sp>
        <p:nvSpPr>
          <p:cNvPr id="175" name="Google Shape;175;p26"/>
          <p:cNvSpPr txBox="1"/>
          <p:nvPr>
            <p:ph type="title"/>
          </p:nvPr>
        </p:nvSpPr>
        <p:spPr>
          <a:xfrm>
            <a:off x="616750" y="62192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sz="2700"/>
              <a:t>Recommendations for future Analysis</a:t>
            </a:r>
            <a:endParaRPr sz="2700"/>
          </a:p>
        </p:txBody>
      </p:sp>
      <p:sp>
        <p:nvSpPr>
          <p:cNvPr id="176" name="Google Shape;176;p26"/>
          <p:cNvSpPr txBox="1"/>
          <p:nvPr/>
        </p:nvSpPr>
        <p:spPr>
          <a:xfrm>
            <a:off x="573800" y="1365275"/>
            <a:ext cx="7633200" cy="33171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1500"/>
              </a:spcBef>
              <a:spcAft>
                <a:spcPts val="0"/>
              </a:spcAft>
              <a:buNone/>
            </a:pPr>
            <a:r>
              <a:rPr lang="es-419" sz="1750">
                <a:solidFill>
                  <a:srgbClr val="2B2B2B"/>
                </a:solidFill>
                <a:latin typeface="Lato"/>
                <a:ea typeface="Lato"/>
                <a:cs typeface="Lato"/>
                <a:sym typeface="Lato"/>
              </a:rPr>
              <a:t>As part of our future recommendations, we would encourage the institution to either focus on increasing the market share of Nursing courses due to their high demand and the high number of graduate students in social service, journalism, and communication.</a:t>
            </a:r>
            <a:endParaRPr sz="1750">
              <a:solidFill>
                <a:srgbClr val="2B2B2B"/>
              </a:solidFill>
              <a:latin typeface="Lato"/>
              <a:ea typeface="Lato"/>
              <a:cs typeface="Lato"/>
              <a:sym typeface="Lato"/>
            </a:endParaRPr>
          </a:p>
          <a:p>
            <a:pPr indent="0" lvl="0" marL="0" rtl="0" algn="just">
              <a:lnSpc>
                <a:spcPct val="115000"/>
              </a:lnSpc>
              <a:spcBef>
                <a:spcPts val="1500"/>
              </a:spcBef>
              <a:spcAft>
                <a:spcPts val="0"/>
              </a:spcAft>
              <a:buNone/>
            </a:pPr>
            <a:r>
              <a:t/>
            </a:r>
            <a:endParaRPr sz="1750">
              <a:solidFill>
                <a:srgbClr val="2B2B2B"/>
              </a:solidFill>
              <a:latin typeface="Lato"/>
              <a:ea typeface="Lato"/>
              <a:cs typeface="Lato"/>
              <a:sym typeface="Lato"/>
            </a:endParaRPr>
          </a:p>
          <a:p>
            <a:pPr indent="0" lvl="0" marL="0" rtl="0" algn="just">
              <a:lnSpc>
                <a:spcPct val="115000"/>
              </a:lnSpc>
              <a:spcBef>
                <a:spcPts val="1500"/>
              </a:spcBef>
              <a:spcAft>
                <a:spcPts val="1500"/>
              </a:spcAft>
              <a:buNone/>
            </a:pPr>
            <a:r>
              <a:rPr lang="es-419" sz="1750">
                <a:solidFill>
                  <a:srgbClr val="2B2B2B"/>
                </a:solidFill>
                <a:latin typeface="Lato"/>
                <a:ea typeface="Lato"/>
                <a:cs typeface="Lato"/>
                <a:sym typeface="Lato"/>
              </a:rPr>
              <a:t>We highly recommend that for future analyses, we include the current residency of the students. While we know that 97.6% of our students are Portuguese, their residency country or area may differ significantly from each other.</a:t>
            </a:r>
            <a:endParaRPr sz="1750">
              <a:solidFill>
                <a:srgbClr val="2B2B2B"/>
              </a:solidFill>
              <a:latin typeface="Lato"/>
              <a:ea typeface="Lato"/>
              <a:cs typeface="Lato"/>
              <a:sym typeface="La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FE2F3"/>
        </a:solidFill>
      </p:bgPr>
    </p:bg>
    <p:spTree>
      <p:nvGrpSpPr>
        <p:cNvPr id="180" name="Shape 180"/>
        <p:cNvGrpSpPr/>
        <p:nvPr/>
      </p:nvGrpSpPr>
      <p:grpSpPr>
        <a:xfrm>
          <a:off x="0" y="0"/>
          <a:ext cx="0" cy="0"/>
          <a:chOff x="0" y="0"/>
          <a:chExt cx="0" cy="0"/>
        </a:xfrm>
      </p:grpSpPr>
      <p:sp>
        <p:nvSpPr>
          <p:cNvPr id="181" name="Google Shape;181;p27"/>
          <p:cNvSpPr txBox="1"/>
          <p:nvPr>
            <p:ph type="title"/>
          </p:nvPr>
        </p:nvSpPr>
        <p:spPr>
          <a:xfrm>
            <a:off x="616750" y="62192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sz="2700"/>
              <a:t>Things done differently if we had more time. </a:t>
            </a:r>
            <a:endParaRPr sz="2700"/>
          </a:p>
        </p:txBody>
      </p:sp>
      <p:sp>
        <p:nvSpPr>
          <p:cNvPr id="182" name="Google Shape;182;p27"/>
          <p:cNvSpPr txBox="1"/>
          <p:nvPr/>
        </p:nvSpPr>
        <p:spPr>
          <a:xfrm>
            <a:off x="573800" y="1365275"/>
            <a:ext cx="7633200" cy="34344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1500"/>
              </a:spcBef>
              <a:spcAft>
                <a:spcPts val="0"/>
              </a:spcAft>
              <a:buNone/>
            </a:pPr>
            <a:r>
              <a:rPr lang="es-419" sz="1750">
                <a:solidFill>
                  <a:srgbClr val="2B2B2B"/>
                </a:solidFill>
                <a:latin typeface="Lato"/>
                <a:ea typeface="Lato"/>
                <a:cs typeface="Lato"/>
                <a:sym typeface="Lato"/>
              </a:rPr>
              <a:t>With our advances predictive abilities, we can accurately identify which students are likely to graduate and which are at risk of dropping out. Based on this information, we can prioritize the allocation of scholarships to students who are more likely to </a:t>
            </a:r>
            <a:r>
              <a:rPr lang="es-419" sz="1750">
                <a:solidFill>
                  <a:srgbClr val="2B2B2B"/>
                </a:solidFill>
                <a:latin typeface="Lato"/>
                <a:ea typeface="Lato"/>
                <a:cs typeface="Lato"/>
                <a:sym typeface="Lato"/>
              </a:rPr>
              <a:t>succeed</a:t>
            </a:r>
            <a:r>
              <a:rPr lang="es-419" sz="1750">
                <a:solidFill>
                  <a:srgbClr val="2B2B2B"/>
                </a:solidFill>
                <a:latin typeface="Lato"/>
                <a:ea typeface="Lato"/>
                <a:cs typeface="Lato"/>
                <a:sym typeface="Lato"/>
              </a:rPr>
              <a:t>.</a:t>
            </a:r>
            <a:endParaRPr sz="1750">
              <a:solidFill>
                <a:srgbClr val="2B2B2B"/>
              </a:solidFill>
              <a:latin typeface="Lato"/>
              <a:ea typeface="Lato"/>
              <a:cs typeface="Lato"/>
              <a:sym typeface="Lato"/>
            </a:endParaRPr>
          </a:p>
          <a:p>
            <a:pPr indent="0" lvl="0" marL="0" rtl="0" algn="just">
              <a:lnSpc>
                <a:spcPct val="115000"/>
              </a:lnSpc>
              <a:spcBef>
                <a:spcPts val="1500"/>
              </a:spcBef>
              <a:spcAft>
                <a:spcPts val="1500"/>
              </a:spcAft>
              <a:buNone/>
            </a:pPr>
            <a:r>
              <a:rPr lang="es-419" sz="1750">
                <a:solidFill>
                  <a:srgbClr val="2B2B2B"/>
                </a:solidFill>
                <a:latin typeface="Lato"/>
                <a:ea typeface="Lato"/>
                <a:cs typeface="Lato"/>
                <a:sym typeface="Lato"/>
              </a:rPr>
              <a:t>To facilitate this process, we propose the creation of an interactive webpage that would enable recruiters to quickly assess </a:t>
            </a:r>
            <a:r>
              <a:rPr lang="es-419" sz="1750">
                <a:solidFill>
                  <a:srgbClr val="2B2B2B"/>
                </a:solidFill>
                <a:latin typeface="Lato"/>
                <a:ea typeface="Lato"/>
                <a:cs typeface="Lato"/>
                <a:sym typeface="Lato"/>
              </a:rPr>
              <a:t>whether</a:t>
            </a:r>
            <a:r>
              <a:rPr lang="es-419" sz="1750">
                <a:solidFill>
                  <a:srgbClr val="2B2B2B"/>
                </a:solidFill>
                <a:latin typeface="Lato"/>
                <a:ea typeface="Lato"/>
                <a:cs typeface="Lato"/>
                <a:sym typeface="Lato"/>
              </a:rPr>
              <a:t> a student is a strong candidate for a scholarship at the time of application. This would streamline the selection process and ensure that scholarships are awarded to the most deserving and capable students and will make more financial sense to the institution. </a:t>
            </a:r>
            <a:endParaRPr sz="1750">
              <a:solidFill>
                <a:srgbClr val="2B2B2B"/>
              </a:solidFill>
              <a:latin typeface="Lato"/>
              <a:ea typeface="Lato"/>
              <a:cs typeface="Lato"/>
              <a:sym typeface="La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FE2F3"/>
        </a:solidFill>
      </p:bgPr>
    </p:bg>
    <p:spTree>
      <p:nvGrpSpPr>
        <p:cNvPr id="91" name="Shape 91"/>
        <p:cNvGrpSpPr/>
        <p:nvPr/>
      </p:nvGrpSpPr>
      <p:grpSpPr>
        <a:xfrm>
          <a:off x="0" y="0"/>
          <a:ext cx="0" cy="0"/>
          <a:chOff x="0" y="0"/>
          <a:chExt cx="0" cy="0"/>
        </a:xfrm>
      </p:grpSpPr>
      <p:sp>
        <p:nvSpPr>
          <p:cNvPr id="92" name="Google Shape;92;p1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s-419" sz="2740"/>
              <a:t>Overview</a:t>
            </a:r>
            <a:r>
              <a:rPr lang="es-419" sz="2740"/>
              <a:t> of the project</a:t>
            </a:r>
            <a:endParaRPr sz="2740"/>
          </a:p>
        </p:txBody>
      </p:sp>
      <p:sp>
        <p:nvSpPr>
          <p:cNvPr id="93" name="Google Shape;93;p14"/>
          <p:cNvSpPr txBox="1"/>
          <p:nvPr>
            <p:ph idx="1" type="body"/>
          </p:nvPr>
        </p:nvSpPr>
        <p:spPr>
          <a:xfrm>
            <a:off x="729450" y="1853850"/>
            <a:ext cx="7688700" cy="286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sz="1700">
                <a:solidFill>
                  <a:schemeClr val="dk2"/>
                </a:solidFill>
              </a:rPr>
              <a:t>Every year, a large number of students dropout of school worldwide. </a:t>
            </a:r>
            <a:endParaRPr sz="1700">
              <a:solidFill>
                <a:schemeClr val="dk2"/>
              </a:solidFill>
            </a:endParaRPr>
          </a:p>
          <a:p>
            <a:pPr indent="0" lvl="0" marL="0" rtl="0" algn="l">
              <a:spcBef>
                <a:spcPts val="1200"/>
              </a:spcBef>
              <a:spcAft>
                <a:spcPts val="0"/>
              </a:spcAft>
              <a:buNone/>
            </a:pPr>
            <a:r>
              <a:rPr lang="es-419" sz="1700">
                <a:solidFill>
                  <a:schemeClr val="dk2"/>
                </a:solidFill>
              </a:rPr>
              <a:t>This involves economic and social factors of a country, directly impacting the lives of students and their families, higher education institutions, and society as a whole.</a:t>
            </a:r>
            <a:endParaRPr sz="1700">
              <a:solidFill>
                <a:schemeClr val="dk2"/>
              </a:solidFill>
            </a:endParaRPr>
          </a:p>
          <a:p>
            <a:pPr indent="0" lvl="0" marL="0" rtl="0" algn="l">
              <a:spcBef>
                <a:spcPts val="1200"/>
              </a:spcBef>
              <a:spcAft>
                <a:spcPts val="0"/>
              </a:spcAft>
              <a:buNone/>
            </a:pPr>
            <a:r>
              <a:rPr lang="es-419" sz="1700">
                <a:solidFill>
                  <a:schemeClr val="dk2"/>
                </a:solidFill>
              </a:rPr>
              <a:t>Education failure represents an obstacle to:</a:t>
            </a:r>
            <a:endParaRPr sz="1700">
              <a:solidFill>
                <a:schemeClr val="dk2"/>
              </a:solidFill>
            </a:endParaRPr>
          </a:p>
          <a:p>
            <a:pPr indent="-336550" lvl="0" marL="457200" rtl="0" algn="l">
              <a:spcBef>
                <a:spcPts val="1200"/>
              </a:spcBef>
              <a:spcAft>
                <a:spcPts val="0"/>
              </a:spcAft>
              <a:buClr>
                <a:schemeClr val="dk2"/>
              </a:buClr>
              <a:buSzPts val="1700"/>
              <a:buChar char="●"/>
            </a:pPr>
            <a:r>
              <a:rPr lang="es-419" sz="1700">
                <a:solidFill>
                  <a:schemeClr val="dk2"/>
                </a:solidFill>
              </a:rPr>
              <a:t>Economic growth.</a:t>
            </a:r>
            <a:endParaRPr sz="1700">
              <a:solidFill>
                <a:schemeClr val="dk2"/>
              </a:solidFill>
            </a:endParaRPr>
          </a:p>
          <a:p>
            <a:pPr indent="-336550" lvl="0" marL="457200" rtl="0" algn="l">
              <a:spcBef>
                <a:spcPts val="0"/>
              </a:spcBef>
              <a:spcAft>
                <a:spcPts val="0"/>
              </a:spcAft>
              <a:buClr>
                <a:schemeClr val="dk2"/>
              </a:buClr>
              <a:buSzPts val="1700"/>
              <a:buChar char="●"/>
            </a:pPr>
            <a:r>
              <a:rPr lang="es-419" sz="1700">
                <a:solidFill>
                  <a:schemeClr val="dk2"/>
                </a:solidFill>
              </a:rPr>
              <a:t>Employment. </a:t>
            </a:r>
            <a:endParaRPr sz="1700">
              <a:solidFill>
                <a:schemeClr val="dk2"/>
              </a:solidFill>
            </a:endParaRPr>
          </a:p>
          <a:p>
            <a:pPr indent="-336550" lvl="0" marL="457200" rtl="0" algn="l">
              <a:spcBef>
                <a:spcPts val="0"/>
              </a:spcBef>
              <a:spcAft>
                <a:spcPts val="0"/>
              </a:spcAft>
              <a:buClr>
                <a:schemeClr val="dk2"/>
              </a:buClr>
              <a:buSzPts val="1700"/>
              <a:buChar char="●"/>
            </a:pPr>
            <a:r>
              <a:rPr lang="es-419" sz="1700">
                <a:solidFill>
                  <a:schemeClr val="dk2"/>
                </a:solidFill>
              </a:rPr>
              <a:t>Productivity.</a:t>
            </a:r>
            <a:endParaRPr sz="1700">
              <a:solidFill>
                <a:schemeClr val="dk2"/>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FE2F3"/>
        </a:solidFill>
      </p:bgPr>
    </p:bg>
    <p:spTree>
      <p:nvGrpSpPr>
        <p:cNvPr id="97" name="Shape 97"/>
        <p:cNvGrpSpPr/>
        <p:nvPr/>
      </p:nvGrpSpPr>
      <p:grpSpPr>
        <a:xfrm>
          <a:off x="0" y="0"/>
          <a:ext cx="0" cy="0"/>
          <a:chOff x="0" y="0"/>
          <a:chExt cx="0" cy="0"/>
        </a:xfrm>
      </p:grpSpPr>
      <p:sp>
        <p:nvSpPr>
          <p:cNvPr id="98" name="Google Shape;98;p1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sz="2700"/>
              <a:t>Description of the dataset</a:t>
            </a:r>
            <a:endParaRPr sz="2700"/>
          </a:p>
        </p:txBody>
      </p:sp>
      <p:sp>
        <p:nvSpPr>
          <p:cNvPr id="99" name="Google Shape;99;p15"/>
          <p:cNvSpPr txBox="1"/>
          <p:nvPr>
            <p:ph idx="1" type="body"/>
          </p:nvPr>
        </p:nvSpPr>
        <p:spPr>
          <a:xfrm>
            <a:off x="729450" y="1901250"/>
            <a:ext cx="7688700" cy="27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sz="1700">
                <a:solidFill>
                  <a:schemeClr val="dk2"/>
                </a:solidFill>
              </a:rPr>
              <a:t>This dataset includes several attributes about social-economic factors and academic performance information, as well as demographic, socioeconomic and macroeconomic data. </a:t>
            </a:r>
            <a:endParaRPr sz="1700">
              <a:solidFill>
                <a:schemeClr val="dk2"/>
              </a:solidFill>
            </a:endParaRPr>
          </a:p>
          <a:p>
            <a:pPr indent="0" lvl="0" marL="0" rtl="0" algn="l">
              <a:spcBef>
                <a:spcPts val="1200"/>
              </a:spcBef>
              <a:spcAft>
                <a:spcPts val="0"/>
              </a:spcAft>
              <a:buNone/>
            </a:pPr>
            <a:r>
              <a:rPr lang="es-419" sz="1700">
                <a:solidFill>
                  <a:schemeClr val="dk2"/>
                </a:solidFill>
              </a:rPr>
              <a:t>The data sources used consist of internal and external data from the institution.</a:t>
            </a:r>
            <a:endParaRPr sz="1700">
              <a:solidFill>
                <a:schemeClr val="dk2"/>
              </a:solidFill>
            </a:endParaRPr>
          </a:p>
          <a:p>
            <a:pPr indent="-336550" lvl="0" marL="457200" rtl="0" algn="l">
              <a:spcBef>
                <a:spcPts val="1200"/>
              </a:spcBef>
              <a:spcAft>
                <a:spcPts val="0"/>
              </a:spcAft>
              <a:buClr>
                <a:schemeClr val="dk2"/>
              </a:buClr>
              <a:buSzPts val="1700"/>
              <a:buAutoNum type="arabicPeriod"/>
            </a:pPr>
            <a:r>
              <a:rPr lang="es-419" sz="1700">
                <a:solidFill>
                  <a:schemeClr val="dk2"/>
                </a:solidFill>
              </a:rPr>
              <a:t>Academic Management System.</a:t>
            </a:r>
            <a:endParaRPr sz="1700">
              <a:solidFill>
                <a:schemeClr val="dk2"/>
              </a:solidFill>
            </a:endParaRPr>
          </a:p>
          <a:p>
            <a:pPr indent="-336550" lvl="0" marL="457200" rtl="0" algn="l">
              <a:spcBef>
                <a:spcPts val="0"/>
              </a:spcBef>
              <a:spcAft>
                <a:spcPts val="0"/>
              </a:spcAft>
              <a:buClr>
                <a:schemeClr val="dk2"/>
              </a:buClr>
              <a:buSzPts val="1700"/>
              <a:buAutoNum type="arabicPeriod"/>
            </a:pPr>
            <a:r>
              <a:rPr lang="es-419" sz="1700">
                <a:solidFill>
                  <a:schemeClr val="dk2"/>
                </a:solidFill>
              </a:rPr>
              <a:t>Support System for the Teaching Activity.</a:t>
            </a:r>
            <a:endParaRPr sz="1700">
              <a:solidFill>
                <a:schemeClr val="dk2"/>
              </a:solidFill>
            </a:endParaRPr>
          </a:p>
          <a:p>
            <a:pPr indent="-336550" lvl="0" marL="457200" rtl="0" algn="l">
              <a:spcBef>
                <a:spcPts val="0"/>
              </a:spcBef>
              <a:spcAft>
                <a:spcPts val="0"/>
              </a:spcAft>
              <a:buClr>
                <a:schemeClr val="dk2"/>
              </a:buClr>
              <a:buSzPts val="1700"/>
              <a:buAutoNum type="arabicPeriod"/>
            </a:pPr>
            <a:r>
              <a:rPr lang="es-419" sz="1700">
                <a:solidFill>
                  <a:schemeClr val="dk2"/>
                </a:solidFill>
              </a:rPr>
              <a:t>Annual data from the General Directorate of Higher Education.</a:t>
            </a:r>
            <a:endParaRPr sz="1700">
              <a:solidFill>
                <a:schemeClr val="dk2"/>
              </a:solidFill>
            </a:endParaRPr>
          </a:p>
          <a:p>
            <a:pPr indent="-336550" lvl="0" marL="457200" rtl="0" algn="l">
              <a:spcBef>
                <a:spcPts val="0"/>
              </a:spcBef>
              <a:spcAft>
                <a:spcPts val="0"/>
              </a:spcAft>
              <a:buClr>
                <a:schemeClr val="dk2"/>
              </a:buClr>
              <a:buSzPts val="1700"/>
              <a:buAutoNum type="arabicPeriod"/>
            </a:pPr>
            <a:r>
              <a:rPr lang="es-419" sz="1700">
                <a:solidFill>
                  <a:schemeClr val="dk2"/>
                </a:solidFill>
              </a:rPr>
              <a:t>Contemporary Portugal Database.</a:t>
            </a:r>
            <a:endParaRPr sz="1700">
              <a:solidFill>
                <a:schemeClr val="dk2"/>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FE2F3"/>
        </a:solidFill>
      </p:bgPr>
    </p:bg>
    <p:spTree>
      <p:nvGrpSpPr>
        <p:cNvPr id="103" name="Shape 103"/>
        <p:cNvGrpSpPr/>
        <p:nvPr/>
      </p:nvGrpSpPr>
      <p:grpSpPr>
        <a:xfrm>
          <a:off x="0" y="0"/>
          <a:ext cx="0" cy="0"/>
          <a:chOff x="0" y="0"/>
          <a:chExt cx="0" cy="0"/>
        </a:xfrm>
      </p:grpSpPr>
      <p:sp>
        <p:nvSpPr>
          <p:cNvPr id="104" name="Google Shape;104;p16"/>
          <p:cNvSpPr txBox="1"/>
          <p:nvPr>
            <p:ph idx="1" type="body"/>
          </p:nvPr>
        </p:nvSpPr>
        <p:spPr>
          <a:xfrm>
            <a:off x="727650" y="1261175"/>
            <a:ext cx="7688700" cy="2294400"/>
          </a:xfrm>
          <a:prstGeom prst="rect">
            <a:avLst/>
          </a:prstGeom>
        </p:spPr>
        <p:txBody>
          <a:bodyPr anchorCtr="0" anchor="t" bIns="91425" lIns="91425" spcFirstLastPara="1" rIns="91425" wrap="square" tIns="91425">
            <a:normAutofit fontScale="47500"/>
          </a:bodyPr>
          <a:lstStyle/>
          <a:p>
            <a:pPr indent="0" lvl="0" marL="0" rtl="0" algn="l">
              <a:spcBef>
                <a:spcPts val="0"/>
              </a:spcBef>
              <a:spcAft>
                <a:spcPts val="0"/>
              </a:spcAft>
              <a:buNone/>
            </a:pPr>
            <a:r>
              <a:rPr lang="es-419" sz="3272">
                <a:solidFill>
                  <a:schemeClr val="dk2"/>
                </a:solidFill>
              </a:rPr>
              <a:t>The data refer to records of students enrolled between the academic years 2008/2009 to 2018/2019 from 17 undergraduate degrees.</a:t>
            </a:r>
            <a:endParaRPr sz="3272">
              <a:solidFill>
                <a:schemeClr val="dk2"/>
              </a:solidFill>
            </a:endParaRPr>
          </a:p>
          <a:p>
            <a:pPr indent="0" lvl="0" marL="0" rtl="0" algn="l">
              <a:spcBef>
                <a:spcPts val="1200"/>
              </a:spcBef>
              <a:spcAft>
                <a:spcPts val="0"/>
              </a:spcAft>
              <a:buNone/>
            </a:pPr>
            <a:r>
              <a:rPr lang="es-419" sz="3272">
                <a:solidFill>
                  <a:schemeClr val="dk2"/>
                </a:solidFill>
              </a:rPr>
              <a:t>F</a:t>
            </a:r>
            <a:r>
              <a:rPr lang="es-419" sz="3272">
                <a:solidFill>
                  <a:schemeClr val="dk2"/>
                </a:solidFill>
              </a:rPr>
              <a:t>inal dataset is available as a comma-separated values (CSV) file encoded as UTF8.</a:t>
            </a:r>
            <a:endParaRPr sz="3272">
              <a:solidFill>
                <a:schemeClr val="dk2"/>
              </a:solidFill>
            </a:endParaRPr>
          </a:p>
          <a:p>
            <a:pPr indent="0" lvl="0" marL="0" rtl="0" algn="l">
              <a:spcBef>
                <a:spcPts val="1200"/>
              </a:spcBef>
              <a:spcAft>
                <a:spcPts val="0"/>
              </a:spcAft>
              <a:buNone/>
            </a:pPr>
            <a:r>
              <a:rPr lang="es-419" sz="3272">
                <a:solidFill>
                  <a:schemeClr val="dk2"/>
                </a:solidFill>
              </a:rPr>
              <a:t>Consists of roughly 3600 records. </a:t>
            </a:r>
            <a:endParaRPr sz="3272">
              <a:solidFill>
                <a:schemeClr val="dk2"/>
              </a:solidFill>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pic>
        <p:nvPicPr>
          <p:cNvPr id="105" name="Google Shape;105;p16"/>
          <p:cNvPicPr preferRelativeResize="0"/>
          <p:nvPr/>
        </p:nvPicPr>
        <p:blipFill rotWithShape="1">
          <a:blip r:embed="rId3">
            <a:alphaModFix/>
          </a:blip>
          <a:srcRect b="0" l="0" r="1215" t="1341"/>
          <a:stretch/>
        </p:blipFill>
        <p:spPr>
          <a:xfrm>
            <a:off x="727650" y="2868950"/>
            <a:ext cx="4258150" cy="2118500"/>
          </a:xfrm>
          <a:prstGeom prst="rect">
            <a:avLst/>
          </a:prstGeom>
          <a:noFill/>
          <a:ln>
            <a:noFill/>
          </a:ln>
        </p:spPr>
      </p:pic>
      <p:pic>
        <p:nvPicPr>
          <p:cNvPr id="106" name="Google Shape;106;p16"/>
          <p:cNvPicPr preferRelativeResize="0"/>
          <p:nvPr/>
        </p:nvPicPr>
        <p:blipFill rotWithShape="1">
          <a:blip r:embed="rId4">
            <a:alphaModFix/>
          </a:blip>
          <a:srcRect b="2257" l="776" r="943" t="0"/>
          <a:stretch/>
        </p:blipFill>
        <p:spPr>
          <a:xfrm>
            <a:off x="5168550" y="2868950"/>
            <a:ext cx="3200476" cy="13348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FE2F3"/>
        </a:solidFill>
      </p:bgPr>
    </p:bg>
    <p:spTree>
      <p:nvGrpSpPr>
        <p:cNvPr id="110" name="Shape 110"/>
        <p:cNvGrpSpPr/>
        <p:nvPr/>
      </p:nvGrpSpPr>
      <p:grpSpPr>
        <a:xfrm>
          <a:off x="0" y="0"/>
          <a:ext cx="0" cy="0"/>
          <a:chOff x="0" y="0"/>
          <a:chExt cx="0" cy="0"/>
        </a:xfrm>
      </p:grpSpPr>
      <p:sp>
        <p:nvSpPr>
          <p:cNvPr id="111" name="Google Shape;111;p1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sz="2700"/>
              <a:t>Questions to answer with this dataset</a:t>
            </a:r>
            <a:endParaRPr sz="2700"/>
          </a:p>
        </p:txBody>
      </p:sp>
      <p:sp>
        <p:nvSpPr>
          <p:cNvPr id="112" name="Google Shape;112;p17"/>
          <p:cNvSpPr txBox="1"/>
          <p:nvPr>
            <p:ph idx="1" type="body"/>
          </p:nvPr>
        </p:nvSpPr>
        <p:spPr>
          <a:xfrm>
            <a:off x="729450" y="2157700"/>
            <a:ext cx="7688700" cy="2749200"/>
          </a:xfrm>
          <a:prstGeom prst="rect">
            <a:avLst/>
          </a:prstGeom>
        </p:spPr>
        <p:txBody>
          <a:bodyPr anchorCtr="0" anchor="t" bIns="91425" lIns="91425" spcFirstLastPara="1" rIns="91425" wrap="square" tIns="91425">
            <a:normAutofit/>
          </a:bodyPr>
          <a:lstStyle/>
          <a:p>
            <a:pPr indent="-336550" lvl="0" marL="457200" rtl="0" algn="l">
              <a:lnSpc>
                <a:spcPct val="150000"/>
              </a:lnSpc>
              <a:spcBef>
                <a:spcPts val="0"/>
              </a:spcBef>
              <a:spcAft>
                <a:spcPts val="0"/>
              </a:spcAft>
              <a:buClr>
                <a:schemeClr val="dk2"/>
              </a:buClr>
              <a:buSzPts val="1700"/>
              <a:buChar char="●"/>
            </a:pPr>
            <a:r>
              <a:rPr lang="es-419" sz="1700">
                <a:solidFill>
                  <a:schemeClr val="dk2"/>
                </a:solidFill>
              </a:rPr>
              <a:t>Which are the highest risk factors for dropout?</a:t>
            </a:r>
            <a:endParaRPr sz="1700">
              <a:solidFill>
                <a:schemeClr val="dk2"/>
              </a:solidFill>
            </a:endParaRPr>
          </a:p>
          <a:p>
            <a:pPr indent="-336550" lvl="0" marL="457200" rtl="0" algn="l">
              <a:lnSpc>
                <a:spcPct val="150000"/>
              </a:lnSpc>
              <a:spcBef>
                <a:spcPts val="0"/>
              </a:spcBef>
              <a:spcAft>
                <a:spcPts val="0"/>
              </a:spcAft>
              <a:buClr>
                <a:schemeClr val="dk2"/>
              </a:buClr>
              <a:buSzPts val="1700"/>
              <a:buChar char="●"/>
            </a:pPr>
            <a:r>
              <a:rPr lang="es-419" sz="1700">
                <a:solidFill>
                  <a:schemeClr val="dk2"/>
                </a:solidFill>
              </a:rPr>
              <a:t>Which factors are linked with student completion?</a:t>
            </a:r>
            <a:endParaRPr sz="1700">
              <a:solidFill>
                <a:schemeClr val="dk2"/>
              </a:solidFill>
            </a:endParaRPr>
          </a:p>
          <a:p>
            <a:pPr indent="-336550" lvl="0" marL="457200" rtl="0" algn="l">
              <a:lnSpc>
                <a:spcPct val="150000"/>
              </a:lnSpc>
              <a:spcBef>
                <a:spcPts val="0"/>
              </a:spcBef>
              <a:spcAft>
                <a:spcPts val="0"/>
              </a:spcAft>
              <a:buClr>
                <a:schemeClr val="dk2"/>
              </a:buClr>
              <a:buSzPts val="1700"/>
              <a:buChar char="●"/>
            </a:pPr>
            <a:r>
              <a:rPr lang="es-419" sz="1700">
                <a:solidFill>
                  <a:schemeClr val="dk2"/>
                </a:solidFill>
              </a:rPr>
              <a:t>How do different features interact with each other?</a:t>
            </a:r>
            <a:endParaRPr sz="1700">
              <a:solidFill>
                <a:schemeClr val="dk2"/>
              </a:solidFill>
            </a:endParaRPr>
          </a:p>
          <a:p>
            <a:pPr indent="0" lvl="0" marL="0" rtl="0" algn="l">
              <a:spcBef>
                <a:spcPts val="1200"/>
              </a:spcBef>
              <a:spcAft>
                <a:spcPts val="0"/>
              </a:spcAft>
              <a:buNone/>
            </a:pPr>
            <a:r>
              <a:rPr lang="es-419" sz="1700">
                <a:solidFill>
                  <a:schemeClr val="dk2"/>
                </a:solidFill>
              </a:rPr>
              <a:t>By answering these questions, research insight is generated which will provide critical information for the formulation of strategies that promote successful degree completion among students from different backgrounds. </a:t>
            </a:r>
            <a:endParaRPr sz="1700">
              <a:solidFill>
                <a:schemeClr val="dk2"/>
              </a:solidFill>
            </a:endParaRPr>
          </a:p>
          <a:p>
            <a:pPr indent="0" lvl="0" marL="0" rtl="0" algn="l">
              <a:spcBef>
                <a:spcPts val="1200"/>
              </a:spcBef>
              <a:spcAft>
                <a:spcPts val="120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FE2F3"/>
        </a:solidFill>
      </p:bgPr>
    </p:bg>
    <p:spTree>
      <p:nvGrpSpPr>
        <p:cNvPr id="116" name="Shape 116"/>
        <p:cNvGrpSpPr/>
        <p:nvPr/>
      </p:nvGrpSpPr>
      <p:grpSpPr>
        <a:xfrm>
          <a:off x="0" y="0"/>
          <a:ext cx="0" cy="0"/>
          <a:chOff x="0" y="0"/>
          <a:chExt cx="0" cy="0"/>
        </a:xfrm>
      </p:grpSpPr>
      <p:pic>
        <p:nvPicPr>
          <p:cNvPr id="117" name="Google Shape;117;p18">
            <a:hlinkClick r:id="rId3"/>
          </p:cNvPr>
          <p:cNvPicPr preferRelativeResize="0"/>
          <p:nvPr/>
        </p:nvPicPr>
        <p:blipFill>
          <a:blip r:embed="rId4">
            <a:alphaModFix/>
          </a:blip>
          <a:stretch>
            <a:fillRect/>
          </a:stretch>
        </p:blipFill>
        <p:spPr>
          <a:xfrm>
            <a:off x="1488938" y="1370125"/>
            <a:ext cx="6166124" cy="3426299"/>
          </a:xfrm>
          <a:prstGeom prst="rect">
            <a:avLst/>
          </a:prstGeom>
          <a:noFill/>
          <a:ln>
            <a:noFill/>
          </a:ln>
        </p:spPr>
      </p:pic>
      <p:sp>
        <p:nvSpPr>
          <p:cNvPr id="118" name="Google Shape;118;p18"/>
          <p:cNvSpPr txBox="1"/>
          <p:nvPr>
            <p:ph type="title"/>
          </p:nvPr>
        </p:nvSpPr>
        <p:spPr>
          <a:xfrm>
            <a:off x="727650" y="66290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sz="2700"/>
              <a:t>Data exploration phase </a:t>
            </a:r>
            <a:endParaRPr sz="27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FE2F3"/>
        </a:solidFill>
      </p:bgPr>
    </p:bg>
    <p:spTree>
      <p:nvGrpSpPr>
        <p:cNvPr id="122" name="Shape 122"/>
        <p:cNvGrpSpPr/>
        <p:nvPr/>
      </p:nvGrpSpPr>
      <p:grpSpPr>
        <a:xfrm>
          <a:off x="0" y="0"/>
          <a:ext cx="0" cy="0"/>
          <a:chOff x="0" y="0"/>
          <a:chExt cx="0" cy="0"/>
        </a:xfrm>
      </p:grpSpPr>
      <p:sp>
        <p:nvSpPr>
          <p:cNvPr id="123" name="Google Shape;123;p19"/>
          <p:cNvSpPr txBox="1"/>
          <p:nvPr>
            <p:ph type="title"/>
          </p:nvPr>
        </p:nvSpPr>
        <p:spPr>
          <a:xfrm>
            <a:off x="727650" y="66290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sz="2700"/>
              <a:t>Data exploration phase </a:t>
            </a:r>
            <a:endParaRPr sz="2700"/>
          </a:p>
        </p:txBody>
      </p:sp>
      <p:pic>
        <p:nvPicPr>
          <p:cNvPr id="124" name="Google Shape;124;p19"/>
          <p:cNvPicPr preferRelativeResize="0"/>
          <p:nvPr/>
        </p:nvPicPr>
        <p:blipFill>
          <a:blip r:embed="rId3">
            <a:alphaModFix/>
          </a:blip>
          <a:stretch>
            <a:fillRect/>
          </a:stretch>
        </p:blipFill>
        <p:spPr>
          <a:xfrm>
            <a:off x="154200" y="1230875"/>
            <a:ext cx="8839204" cy="2248645"/>
          </a:xfrm>
          <a:prstGeom prst="rect">
            <a:avLst/>
          </a:prstGeom>
          <a:noFill/>
          <a:ln>
            <a:noFill/>
          </a:ln>
        </p:spPr>
      </p:pic>
      <p:sp>
        <p:nvSpPr>
          <p:cNvPr id="125" name="Google Shape;125;p19"/>
          <p:cNvSpPr txBox="1"/>
          <p:nvPr>
            <p:ph idx="1" type="body"/>
          </p:nvPr>
        </p:nvSpPr>
        <p:spPr>
          <a:xfrm>
            <a:off x="794950" y="3549700"/>
            <a:ext cx="7688700" cy="1155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419" sz="1500">
                <a:solidFill>
                  <a:schemeClr val="dk2"/>
                </a:solidFill>
              </a:rPr>
              <a:t>The majority of students have previously completed secondary education.</a:t>
            </a:r>
            <a:endParaRPr sz="1500">
              <a:solidFill>
                <a:schemeClr val="dk2"/>
              </a:solidFill>
            </a:endParaRPr>
          </a:p>
          <a:p>
            <a:pPr indent="0" lvl="0" marL="0" rtl="0" algn="l">
              <a:spcBef>
                <a:spcPts val="1200"/>
              </a:spcBef>
              <a:spcAft>
                <a:spcPts val="1200"/>
              </a:spcAft>
              <a:buNone/>
            </a:pPr>
            <a:r>
              <a:t/>
            </a:r>
            <a:endParaRPr/>
          </a:p>
        </p:txBody>
      </p:sp>
      <p:pic>
        <p:nvPicPr>
          <p:cNvPr id="126" name="Google Shape;126;p19"/>
          <p:cNvPicPr preferRelativeResize="0"/>
          <p:nvPr/>
        </p:nvPicPr>
        <p:blipFill>
          <a:blip r:embed="rId4">
            <a:alphaModFix/>
          </a:blip>
          <a:stretch>
            <a:fillRect/>
          </a:stretch>
        </p:blipFill>
        <p:spPr>
          <a:xfrm>
            <a:off x="186925" y="3945825"/>
            <a:ext cx="8612372" cy="9041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FE2F3"/>
        </a:solidFill>
      </p:bgPr>
    </p:bg>
    <p:spTree>
      <p:nvGrpSpPr>
        <p:cNvPr id="130" name="Shape 130"/>
        <p:cNvGrpSpPr/>
        <p:nvPr/>
      </p:nvGrpSpPr>
      <p:grpSpPr>
        <a:xfrm>
          <a:off x="0" y="0"/>
          <a:ext cx="0" cy="0"/>
          <a:chOff x="0" y="0"/>
          <a:chExt cx="0" cy="0"/>
        </a:xfrm>
      </p:grpSpPr>
      <p:sp>
        <p:nvSpPr>
          <p:cNvPr id="131" name="Google Shape;131;p20"/>
          <p:cNvSpPr txBox="1"/>
          <p:nvPr>
            <p:ph type="title"/>
          </p:nvPr>
        </p:nvSpPr>
        <p:spPr>
          <a:xfrm>
            <a:off x="727650" y="66290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sz="2700"/>
              <a:t>Data exploration phase </a:t>
            </a:r>
            <a:endParaRPr sz="2700"/>
          </a:p>
        </p:txBody>
      </p:sp>
      <p:pic>
        <p:nvPicPr>
          <p:cNvPr id="132" name="Google Shape;132;p20">
            <a:hlinkClick r:id="rId3"/>
          </p:cNvPr>
          <p:cNvPicPr preferRelativeResize="0"/>
          <p:nvPr/>
        </p:nvPicPr>
        <p:blipFill>
          <a:blip r:embed="rId4">
            <a:alphaModFix/>
          </a:blip>
          <a:stretch>
            <a:fillRect/>
          </a:stretch>
        </p:blipFill>
        <p:spPr>
          <a:xfrm>
            <a:off x="1477063" y="1371000"/>
            <a:ext cx="6189875" cy="36903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FE2F3"/>
        </a:solidFill>
      </p:bgPr>
    </p:bg>
    <p:spTree>
      <p:nvGrpSpPr>
        <p:cNvPr id="136" name="Shape 136"/>
        <p:cNvGrpSpPr/>
        <p:nvPr/>
      </p:nvGrpSpPr>
      <p:grpSpPr>
        <a:xfrm>
          <a:off x="0" y="0"/>
          <a:ext cx="0" cy="0"/>
          <a:chOff x="0" y="0"/>
          <a:chExt cx="0" cy="0"/>
        </a:xfrm>
      </p:grpSpPr>
      <p:pic>
        <p:nvPicPr>
          <p:cNvPr id="137" name="Google Shape;137;p21"/>
          <p:cNvPicPr preferRelativeResize="0"/>
          <p:nvPr/>
        </p:nvPicPr>
        <p:blipFill>
          <a:blip r:embed="rId3">
            <a:alphaModFix/>
          </a:blip>
          <a:stretch>
            <a:fillRect/>
          </a:stretch>
        </p:blipFill>
        <p:spPr>
          <a:xfrm>
            <a:off x="575775" y="1342200"/>
            <a:ext cx="2651751" cy="3379674"/>
          </a:xfrm>
          <a:prstGeom prst="rect">
            <a:avLst/>
          </a:prstGeom>
          <a:noFill/>
          <a:ln>
            <a:noFill/>
          </a:ln>
        </p:spPr>
      </p:pic>
      <p:pic>
        <p:nvPicPr>
          <p:cNvPr id="138" name="Google Shape;138;p21"/>
          <p:cNvPicPr preferRelativeResize="0"/>
          <p:nvPr/>
        </p:nvPicPr>
        <p:blipFill>
          <a:blip r:embed="rId4">
            <a:alphaModFix/>
          </a:blip>
          <a:stretch>
            <a:fillRect/>
          </a:stretch>
        </p:blipFill>
        <p:spPr>
          <a:xfrm>
            <a:off x="4836175" y="1736675"/>
            <a:ext cx="3392950" cy="2418075"/>
          </a:xfrm>
          <a:prstGeom prst="rect">
            <a:avLst/>
          </a:prstGeom>
          <a:noFill/>
          <a:ln>
            <a:noFill/>
          </a:ln>
        </p:spPr>
      </p:pic>
      <p:sp>
        <p:nvSpPr>
          <p:cNvPr id="139" name="Google Shape;139;p21"/>
          <p:cNvSpPr txBox="1"/>
          <p:nvPr/>
        </p:nvSpPr>
        <p:spPr>
          <a:xfrm>
            <a:off x="575775" y="4721875"/>
            <a:ext cx="2651700" cy="400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s-419">
                <a:latin typeface="Lato"/>
                <a:ea typeface="Lato"/>
                <a:cs typeface="Lato"/>
                <a:sym typeface="Lato"/>
              </a:rPr>
              <a:t>Original dataset, 35 columns</a:t>
            </a:r>
            <a:endParaRPr>
              <a:latin typeface="Lato"/>
              <a:ea typeface="Lato"/>
              <a:cs typeface="Lato"/>
              <a:sym typeface="Lato"/>
            </a:endParaRPr>
          </a:p>
        </p:txBody>
      </p:sp>
      <p:sp>
        <p:nvSpPr>
          <p:cNvPr id="140" name="Google Shape;140;p21"/>
          <p:cNvSpPr txBox="1"/>
          <p:nvPr/>
        </p:nvSpPr>
        <p:spPr>
          <a:xfrm>
            <a:off x="4989800" y="4154775"/>
            <a:ext cx="3239400" cy="400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s-419">
                <a:latin typeface="Lato"/>
                <a:ea typeface="Lato"/>
                <a:cs typeface="Lato"/>
                <a:sym typeface="Lato"/>
              </a:rPr>
              <a:t>Cleaned Dataset, 12 columns</a:t>
            </a:r>
            <a:endParaRPr>
              <a:latin typeface="Lato"/>
              <a:ea typeface="Lato"/>
              <a:cs typeface="Lato"/>
              <a:sym typeface="Lato"/>
            </a:endParaRPr>
          </a:p>
        </p:txBody>
      </p:sp>
      <p:cxnSp>
        <p:nvCxnSpPr>
          <p:cNvPr id="141" name="Google Shape;141;p21"/>
          <p:cNvCxnSpPr>
            <a:stCxn id="138" idx="1"/>
            <a:endCxn id="138" idx="3"/>
          </p:cNvCxnSpPr>
          <p:nvPr/>
        </p:nvCxnSpPr>
        <p:spPr>
          <a:xfrm>
            <a:off x="4836175" y="2945713"/>
            <a:ext cx="3393000" cy="0"/>
          </a:xfrm>
          <a:prstGeom prst="straightConnector1">
            <a:avLst/>
          </a:prstGeom>
          <a:noFill/>
          <a:ln cap="flat" cmpd="sng" w="9525">
            <a:solidFill>
              <a:srgbClr val="980000"/>
            </a:solidFill>
            <a:prstDash val="solid"/>
            <a:round/>
            <a:headEnd len="med" w="med" type="none"/>
            <a:tailEnd len="med" w="med" type="none"/>
          </a:ln>
        </p:spPr>
      </p:cxnSp>
      <p:sp>
        <p:nvSpPr>
          <p:cNvPr id="142" name="Google Shape;142;p21"/>
          <p:cNvSpPr txBox="1"/>
          <p:nvPr>
            <p:ph type="title"/>
          </p:nvPr>
        </p:nvSpPr>
        <p:spPr>
          <a:xfrm>
            <a:off x="727650" y="66290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sz="2700"/>
              <a:t>Data exploration phase </a:t>
            </a:r>
            <a:endParaRPr sz="2700"/>
          </a:p>
        </p:txBody>
      </p:sp>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